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0"/>
  </p:notesMasterIdLst>
  <p:sldIdLst>
    <p:sldId id="382" r:id="rId3"/>
    <p:sldId id="1054" r:id="rId4"/>
    <p:sldId id="1041" r:id="rId5"/>
    <p:sldId id="1042" r:id="rId6"/>
    <p:sldId id="1043" r:id="rId7"/>
    <p:sldId id="1044" r:id="rId8"/>
    <p:sldId id="1045" r:id="rId9"/>
    <p:sldId id="1046" r:id="rId10"/>
    <p:sldId id="1047" r:id="rId11"/>
    <p:sldId id="1048" r:id="rId12"/>
    <p:sldId id="1049" r:id="rId13"/>
    <p:sldId id="1050" r:id="rId14"/>
    <p:sldId id="1051" r:id="rId15"/>
    <p:sldId id="1052" r:id="rId16"/>
    <p:sldId id="1053" r:id="rId17"/>
    <p:sldId id="1077" r:id="rId18"/>
    <p:sldId id="1057" r:id="rId19"/>
    <p:sldId id="1058" r:id="rId20"/>
    <p:sldId id="1059" r:id="rId21"/>
    <p:sldId id="1060" r:id="rId22"/>
    <p:sldId id="1061" r:id="rId23"/>
    <p:sldId id="1062" r:id="rId24"/>
    <p:sldId id="1063" r:id="rId25"/>
    <p:sldId id="1064" r:id="rId26"/>
    <p:sldId id="1065" r:id="rId27"/>
    <p:sldId id="1066" r:id="rId28"/>
    <p:sldId id="1067" r:id="rId29"/>
    <p:sldId id="1068" r:id="rId30"/>
    <p:sldId id="1069" r:id="rId31"/>
    <p:sldId id="1070" r:id="rId32"/>
    <p:sldId id="1071" r:id="rId33"/>
    <p:sldId id="1072" r:id="rId34"/>
    <p:sldId id="1073" r:id="rId35"/>
    <p:sldId id="1074" r:id="rId36"/>
    <p:sldId id="1075" r:id="rId37"/>
    <p:sldId id="1076" r:id="rId38"/>
    <p:sldId id="383" r:id="rId39"/>
  </p:sldIdLst>
  <p:sldSz cx="12192000" cy="6858000"/>
  <p:notesSz cx="6858000" cy="9144000"/>
  <p:embeddedFontLst>
    <p:embeddedFont>
      <p:font typeface="方正粗金陵简体" panose="02000000000000000000" charset="-122"/>
      <p:regular r:id="rId44"/>
    </p:embeddedFont>
    <p:embeddedFont>
      <p:font typeface="微软雅黑" panose="020B0503020204020204" charset="-122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2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500"/>
    <a:srgbClr val="EFEFEF"/>
    <a:srgbClr val="A8302C"/>
    <a:srgbClr val="FFFFFF"/>
    <a:srgbClr val="97999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9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144.xml"/><Relationship Id="rId5" Type="http://schemas.openxmlformats.org/officeDocument/2006/relationships/slide" Target="slides/slide3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10.png"/><Relationship Id="rId1" Type="http://schemas.openxmlformats.org/officeDocument/2006/relationships/tags" Target="../tags/tag8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11.png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12.png"/><Relationship Id="rId1" Type="http://schemas.openxmlformats.org/officeDocument/2006/relationships/tags" Target="../tags/tag9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5.xml"/><Relationship Id="rId3" Type="http://schemas.openxmlformats.org/officeDocument/2006/relationships/image" Target="../media/image13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3" Type="http://schemas.openxmlformats.org/officeDocument/2006/relationships/image" Target="../media/image14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15.png"/><Relationship Id="rId1" Type="http://schemas.openxmlformats.org/officeDocument/2006/relationships/tags" Target="../tags/tag10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16.png"/><Relationship Id="rId1" Type="http://schemas.openxmlformats.org/officeDocument/2006/relationships/tags" Target="../tags/tag10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17.png"/><Relationship Id="rId1" Type="http://schemas.openxmlformats.org/officeDocument/2006/relationships/tags" Target="../tags/tag10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18.png"/><Relationship Id="rId1" Type="http://schemas.openxmlformats.org/officeDocument/2006/relationships/tags" Target="../tags/tag10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2.xml"/><Relationship Id="rId2" Type="http://schemas.openxmlformats.org/officeDocument/2006/relationships/image" Target="../media/image19.png"/><Relationship Id="rId1" Type="http://schemas.openxmlformats.org/officeDocument/2006/relationships/tags" Target="../tags/tag1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6.xml"/><Relationship Id="rId2" Type="http://schemas.openxmlformats.org/officeDocument/2006/relationships/image" Target="../media/image20.png"/><Relationship Id="rId1" Type="http://schemas.openxmlformats.org/officeDocument/2006/relationships/tags" Target="../tags/tag11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2" Type="http://schemas.openxmlformats.org/officeDocument/2006/relationships/image" Target="../media/image21.png"/><Relationship Id="rId1" Type="http://schemas.openxmlformats.org/officeDocument/2006/relationships/tags" Target="../tags/tag11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2" Type="http://schemas.openxmlformats.org/officeDocument/2006/relationships/image" Target="../media/image22.png"/><Relationship Id="rId1" Type="http://schemas.openxmlformats.org/officeDocument/2006/relationships/tags" Target="../tags/tag1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4.xml"/><Relationship Id="rId2" Type="http://schemas.openxmlformats.org/officeDocument/2006/relationships/image" Target="../media/image23.png"/><Relationship Id="rId1" Type="http://schemas.openxmlformats.org/officeDocument/2006/relationships/tags" Target="../tags/tag12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3.png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7.xml"/><Relationship Id="rId3" Type="http://schemas.openxmlformats.org/officeDocument/2006/relationships/image" Target="../media/image24.png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9.xml"/><Relationship Id="rId2" Type="http://schemas.openxmlformats.org/officeDocument/2006/relationships/image" Target="../media/image25.png"/><Relationship Id="rId1" Type="http://schemas.openxmlformats.org/officeDocument/2006/relationships/tags" Target="../tags/tag128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image" Target="../media/image26.png"/><Relationship Id="rId1" Type="http://schemas.openxmlformats.org/officeDocument/2006/relationships/tags" Target="../tags/tag130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2" Type="http://schemas.openxmlformats.org/officeDocument/2006/relationships/image" Target="../media/image27.png"/><Relationship Id="rId1" Type="http://schemas.openxmlformats.org/officeDocument/2006/relationships/tags" Target="../tags/tag13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6.xml"/><Relationship Id="rId3" Type="http://schemas.openxmlformats.org/officeDocument/2006/relationships/image" Target="../media/image28.png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29.png"/><Relationship Id="rId1" Type="http://schemas.openxmlformats.org/officeDocument/2006/relationships/tags" Target="../tags/tag13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0.xml"/><Relationship Id="rId2" Type="http://schemas.openxmlformats.org/officeDocument/2006/relationships/image" Target="../media/image30.png"/><Relationship Id="rId1" Type="http://schemas.openxmlformats.org/officeDocument/2006/relationships/tags" Target="../tags/tag139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4.xml"/><Relationship Id="rId5" Type="http://schemas.openxmlformats.org/officeDocument/2006/relationships/image" Target="../media/image5.png"/><Relationship Id="rId4" Type="http://schemas.openxmlformats.org/officeDocument/2006/relationships/tags" Target="../tags/tag73.xml"/><Relationship Id="rId3" Type="http://schemas.openxmlformats.org/officeDocument/2006/relationships/image" Target="../media/image4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6.png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7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8.png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3" Type="http://schemas.openxmlformats.org/officeDocument/2006/relationships/image" Target="../media/image9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2107565"/>
            <a:ext cx="11851640" cy="1731645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Lecture9 </a:t>
            </a:r>
            <a:r>
              <a:rPr lang="en-US" sz="4800">
                <a:sym typeface="+mn-ea"/>
              </a:rPr>
              <a:t>Class Keywords &amp; Polymorphism</a:t>
            </a:r>
            <a:endParaRPr lang="en-US"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The</a:t>
            </a:r>
            <a:r>
              <a:rPr lang="zh-CN" altLang="en-US">
                <a:solidFill>
                  <a:srgbClr val="0070C0"/>
                </a:solidFill>
              </a:rPr>
              <a:t> using</a:t>
            </a:r>
            <a:r>
              <a:rPr lang="zh-CN" altLang="en-US"/>
              <a:t> keyword is used to declare a</a:t>
            </a:r>
            <a:r>
              <a:rPr lang="zh-CN" altLang="en-US" i="1"/>
              <a:t> type alias</a:t>
            </a:r>
            <a:r>
              <a:rPr lang="zh-CN" altLang="en-US"/>
              <a:t> tied to a specific class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314180" cy="705485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Class Keywords——</a:t>
            </a:r>
            <a:r>
              <a:rPr lang="zh-CN" altLang="en-US"/>
              <a:t>using  for type declaration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9140" y="2340610"/>
            <a:ext cx="9650730" cy="2796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>
                <a:solidFill>
                  <a:srgbClr val="0070C0"/>
                </a:solidFill>
              </a:rPr>
              <a:t>using</a:t>
            </a:r>
            <a:r>
              <a:rPr lang="zh-CN" altLang="en-US"/>
              <a:t> keyword can be also used to change the inheritance attribute of member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data or functions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00415" cy="705485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Class Keywords——</a:t>
            </a:r>
            <a:r>
              <a:rPr lang="zh-CN" altLang="en-US">
                <a:sym typeface="+mn-ea"/>
              </a:rPr>
              <a:t>using  for Inheritance</a:t>
            </a:r>
            <a:endParaRPr lang="zh-CN" alt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4850" y="2609850"/>
            <a:ext cx="7985760" cy="3157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137410"/>
            <a:ext cx="10968990" cy="4112260"/>
          </a:xfrm>
        </p:spPr>
        <p:txBody>
          <a:bodyPr/>
          <a:p>
            <a:pPr marL="0" indent="0">
              <a:buNone/>
            </a:pPr>
            <a:r>
              <a:rPr lang="zh-CN" altLang="en-US"/>
              <a:t>Friendship properties: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Not Symmetric</a:t>
            </a:r>
            <a:r>
              <a:rPr lang="zh-CN" altLang="en-US"/>
              <a:t>: if class A is a friend of class B, class B is not automatically a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friend of class A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Not Transitive</a:t>
            </a:r>
            <a:r>
              <a:rPr lang="zh-CN" altLang="en-US"/>
              <a:t>: if class A is a friend of class B, and class B is a friend of class C,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class A is not automatically a friend of class C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Not Inherited</a:t>
            </a:r>
            <a:r>
              <a:rPr lang="zh-CN" altLang="en-US"/>
              <a:t>: if class Base is a friend of class X, subclass Derived is not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automatically a friend of class X; and if class X is a friend of class Base, class X is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not automatically a friend of subclass Derived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 Keywords——friend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71910"/>
          <a:ext cx="10968990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friend Class</a:t>
                      </a:r>
                      <a:endParaRPr lang="en-US" altLang="zh-CN"/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A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friend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class can access the private and protected members of the class in which it is declared as a friend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 Keywords——friend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2325" y="1299210"/>
            <a:ext cx="1053973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5492115"/>
            <a:ext cx="10968990" cy="757555"/>
          </a:xfrm>
        </p:spPr>
        <p:txBody>
          <a:bodyPr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friend</a:t>
            </a:r>
            <a:r>
              <a:rPr lang="zh-CN" altLang="en-US"/>
              <a:t> methods are commonly used for implementing the stream operator </a:t>
            </a:r>
            <a:r>
              <a:rPr lang="zh-CN" altLang="en-US">
                <a:highlight>
                  <a:srgbClr val="C0C0C0"/>
                </a:highlight>
              </a:rPr>
              <a:t>operator&lt;&lt;</a:t>
            </a:r>
            <a:endParaRPr lang="zh-CN" altLang="en-US">
              <a:highlight>
                <a:srgbClr val="C0C0C0"/>
              </a:highligh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 Keywords——friend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71910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friend Method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A </a:t>
                      </a:r>
                      <a:r>
                        <a:rPr lang="en-US" sz="2000" b="1" i="1" u="sng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non-member</a:t>
                      </a:r>
                      <a:r>
                        <a:rPr lang="en-US" sz="2000" b="1" i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function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can access the private and protected members of a class if it is declared a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friend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of that class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2463165"/>
            <a:ext cx="8595995" cy="27374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806065"/>
            <a:ext cx="10968990" cy="75755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/>
              <a:t>The default copy/move functions for a class can produce unexpected results. The</a:t>
            </a:r>
            <a:r>
              <a:rPr lang="en-US" altLang="zh-CN"/>
              <a:t> </a:t>
            </a:r>
            <a:r>
              <a:rPr lang="zh-CN" altLang="en-US"/>
              <a:t>keyword </a:t>
            </a:r>
            <a:r>
              <a:rPr lang="zh-CN" altLang="en-US">
                <a:solidFill>
                  <a:srgbClr val="0070C0"/>
                </a:solidFill>
                <a:highlight>
                  <a:srgbClr val="C0C0C0"/>
                </a:highlight>
              </a:rPr>
              <a:t>delete</a:t>
            </a:r>
            <a:r>
              <a:rPr lang="zh-CN" altLang="en-US"/>
              <a:t> prevents these errors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 Keywords——delete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71910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delete Keyword ( C++11 )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The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delete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keyword explicitly marks a member function as deleted and any use results in a compiler error. When it is applied to </a:t>
                      </a:r>
                      <a:r>
                        <a:rPr lang="en-US" sz="2000" b="1" i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copy/move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</a:t>
                      </a:r>
                      <a:r>
                        <a:rPr lang="en-US" sz="2000" b="1" i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constructor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or </a:t>
                      </a:r>
                      <a:r>
                        <a:rPr lang="en-US" sz="2000" b="1" i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assignment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, it prevents the compiler from implicitly generating these functions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3729990"/>
            <a:ext cx="9167495" cy="23228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Polymorphism</a:t>
            </a:r>
            <a:endParaRPr lang="zh-CN" altLang="en-US"/>
          </a:p>
          <a:p>
            <a:pPr lvl="1"/>
            <a:r>
              <a:rPr lang="zh-CN" altLang="en-US"/>
              <a:t>virtual methods</a:t>
            </a:r>
            <a:endParaRPr lang="zh-CN" altLang="en-US"/>
          </a:p>
          <a:p>
            <a:pPr lvl="1"/>
            <a:r>
              <a:rPr lang="zh-CN" altLang="en-US"/>
              <a:t>Virtual Table</a:t>
            </a:r>
            <a:endParaRPr lang="zh-CN" altLang="en-US"/>
          </a:p>
          <a:p>
            <a:pPr lvl="1"/>
            <a:r>
              <a:rPr lang="zh-CN" altLang="en-US"/>
              <a:t>override keyword</a:t>
            </a:r>
            <a:endParaRPr lang="zh-CN" altLang="en-US"/>
          </a:p>
          <a:p>
            <a:pPr lvl="1"/>
            <a:r>
              <a:rPr lang="zh-CN" altLang="en-US"/>
              <a:t>final keyword</a:t>
            </a:r>
            <a:endParaRPr lang="zh-CN" altLang="en-US"/>
          </a:p>
          <a:p>
            <a:pPr lvl="1"/>
            <a:r>
              <a:rPr lang="zh-CN" altLang="en-US"/>
              <a:t>Common Errors</a:t>
            </a:r>
            <a:endParaRPr lang="zh-CN" altLang="en-US"/>
          </a:p>
          <a:p>
            <a:pPr lvl="1"/>
            <a:r>
              <a:rPr lang="zh-CN" altLang="en-US"/>
              <a:t>Pure Virtual Method</a:t>
            </a:r>
            <a:endParaRPr lang="zh-CN" altLang="en-US"/>
          </a:p>
          <a:p>
            <a:pPr lvl="1"/>
            <a:r>
              <a:rPr lang="zh-CN" altLang="en-US"/>
              <a:t>Abstract Class and Interface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968625"/>
            <a:ext cx="10968990" cy="3281045"/>
          </a:xfrm>
        </p:spPr>
        <p:txBody>
          <a:bodyPr/>
          <a:p>
            <a:pPr marL="0" indent="0">
              <a:buNone/>
            </a:pPr>
            <a:r>
              <a:rPr lang="zh-CN" altLang="en-US"/>
              <a:t>• At </a:t>
            </a:r>
            <a:r>
              <a:rPr lang="zh-CN" altLang="en-US" u="sng"/>
              <a:t>run-time</a:t>
            </a:r>
            <a:r>
              <a:rPr lang="zh-CN" altLang="en-US"/>
              <a:t>, objects of a </a:t>
            </a:r>
            <a:r>
              <a:rPr lang="zh-CN" altLang="en-US" i="1"/>
              <a:t>base class</a:t>
            </a:r>
            <a:r>
              <a:rPr lang="zh-CN" altLang="en-US"/>
              <a:t> behaves as objects of a </a:t>
            </a:r>
            <a:r>
              <a:rPr lang="zh-CN" altLang="en-US" i="1"/>
              <a:t>derived class</a:t>
            </a:r>
            <a:endParaRPr lang="zh-CN" altLang="en-US" i="1"/>
          </a:p>
          <a:p>
            <a:pPr marL="0" indent="0">
              <a:buNone/>
            </a:pPr>
            <a:r>
              <a:rPr lang="zh-CN" altLang="en-US"/>
              <a:t>• A </a:t>
            </a:r>
            <a:r>
              <a:rPr lang="zh-CN" altLang="en-US" b="1"/>
              <a:t>Base</a:t>
            </a:r>
            <a:r>
              <a:rPr lang="zh-CN" altLang="en-US"/>
              <a:t> class may define and implement polymorphic methods, and </a:t>
            </a:r>
            <a:r>
              <a:rPr lang="zh-CN" altLang="en-US" b="1"/>
              <a:t>derived</a:t>
            </a:r>
            <a:r>
              <a:rPr lang="en-US" altLang="zh-CN"/>
              <a:t> </a:t>
            </a:r>
            <a:r>
              <a:rPr lang="zh-CN" altLang="en-US"/>
              <a:t>classes can </a:t>
            </a:r>
            <a:r>
              <a:rPr lang="zh-CN" altLang="en-US" b="1"/>
              <a:t>override</a:t>
            </a:r>
            <a:r>
              <a:rPr lang="zh-CN" altLang="en-US"/>
              <a:t> them, which means they provide their own implementations,</a:t>
            </a:r>
            <a:r>
              <a:rPr lang="en-US" altLang="zh-CN"/>
              <a:t> </a:t>
            </a:r>
            <a:r>
              <a:rPr lang="zh-CN" altLang="en-US"/>
              <a:t>invoked at run-time depending on the context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Polymorphism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08400" y="1205920"/>
          <a:ext cx="10968990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Polymorphism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In Object-Oriented Programming (OOP),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polymorphism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(meaning “having multipleforms”) is the capability of an object of mutating its behavior in accordance with the specific usage </a:t>
                      </a:r>
                      <a:r>
                        <a:rPr lang="en-US" sz="2000" b="1" i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context</a:t>
                      </a:r>
                      <a:endParaRPr lang="en-US" sz="2000" b="1" i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1"/>
              <a:t>Overloading</a:t>
            </a:r>
            <a:r>
              <a:rPr lang="zh-CN" altLang="en-US"/>
              <a:t> is a form of </a:t>
            </a:r>
            <a:r>
              <a:rPr lang="zh-CN" altLang="en-US" u="sng"/>
              <a:t>static polymorphism </a:t>
            </a:r>
            <a:r>
              <a:rPr lang="zh-CN" altLang="en-US"/>
              <a:t>(compile-time polymorphism)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In C++, the term </a:t>
            </a:r>
            <a:r>
              <a:rPr lang="zh-CN" altLang="en-US" b="1"/>
              <a:t>polymorphic</a:t>
            </a:r>
            <a:r>
              <a:rPr lang="zh-CN" altLang="en-US"/>
              <a:t> is strongly associated with </a:t>
            </a:r>
            <a:r>
              <a:rPr lang="zh-CN" altLang="en-US" u="sng"/>
              <a:t>dynamic polymorphism</a:t>
            </a:r>
            <a:endParaRPr lang="zh-CN" altLang="en-US" u="sng"/>
          </a:p>
          <a:p>
            <a:pPr marL="0" indent="0">
              <a:buNone/>
            </a:pPr>
            <a:r>
              <a:rPr lang="zh-CN" altLang="en-US"/>
              <a:t>(</a:t>
            </a:r>
            <a:r>
              <a:rPr lang="zh-CN" altLang="en-US" i="1"/>
              <a:t>overriding</a:t>
            </a:r>
            <a:r>
              <a:rPr lang="zh-CN" altLang="en-US"/>
              <a:t>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Polymorphism vs. 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135" y="3429000"/>
            <a:ext cx="9396730" cy="2305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1555" y="917630"/>
            <a:ext cx="10969200" cy="475920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Connecting the function call to the function body is called </a:t>
            </a:r>
            <a:r>
              <a:rPr lang="zh-CN" altLang="en-US" i="1"/>
              <a:t>Binding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In </a:t>
            </a:r>
            <a:r>
              <a:rPr lang="zh-CN" altLang="en-US" b="1"/>
              <a:t>Early Binding</a:t>
            </a:r>
            <a:r>
              <a:rPr lang="zh-CN" altLang="en-US"/>
              <a:t> or Static Binding or Compile-time Binding, the compiler identifies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type of object at </a:t>
            </a:r>
            <a:r>
              <a:rPr lang="zh-CN" altLang="en-US" u="sng"/>
              <a:t>compile-time</a:t>
            </a:r>
            <a:endParaRPr lang="zh-CN" altLang="en-US" u="sng"/>
          </a:p>
          <a:p>
            <a:pPr marL="0" indent="457200">
              <a:buNone/>
            </a:pPr>
            <a:r>
              <a:rPr lang="zh-CN" altLang="en-US"/>
              <a:t>- the program can jump directly to the function address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In </a:t>
            </a:r>
            <a:r>
              <a:rPr lang="zh-CN" altLang="en-US" b="1"/>
              <a:t>Late Binding</a:t>
            </a:r>
            <a:r>
              <a:rPr lang="zh-CN" altLang="en-US"/>
              <a:t> or Dynamic Binding or Run-time binding, the run-time identifies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type of object at </a:t>
            </a:r>
            <a:r>
              <a:rPr lang="zh-CN" altLang="en-US" u="sng"/>
              <a:t>execution-time</a:t>
            </a:r>
            <a:r>
              <a:rPr lang="zh-CN" altLang="en-US"/>
              <a:t> and then matches the function call with the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correct function definition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the program has to read the address held in the pointer and then jump to that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address (less efficient since it involves an extra level of indirection)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C++ achieves </a:t>
            </a:r>
            <a:r>
              <a:rPr lang="zh-CN" altLang="en-US" b="1"/>
              <a:t>late binding</a:t>
            </a:r>
            <a:r>
              <a:rPr lang="zh-CN" altLang="en-US"/>
              <a:t> by declaring a </a:t>
            </a:r>
            <a:r>
              <a:rPr lang="zh-CN" altLang="en-US">
                <a:solidFill>
                  <a:srgbClr val="0070C0"/>
                </a:solidFill>
              </a:rPr>
              <a:t>virtual</a:t>
            </a:r>
            <a:r>
              <a:rPr lang="zh-CN" altLang="en-US"/>
              <a:t> function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Function Binding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Class Keywords</a:t>
            </a:r>
            <a:endParaRPr lang="en-US" altLang="zh-CN"/>
          </a:p>
          <a:p>
            <a:pPr lvl="1"/>
            <a:r>
              <a:rPr lang="en-US" altLang="zh-CN"/>
              <a:t>this</a:t>
            </a:r>
            <a:endParaRPr lang="en-US" altLang="zh-CN"/>
          </a:p>
          <a:p>
            <a:pPr lvl="1"/>
            <a:r>
              <a:rPr lang="en-US" altLang="zh-CN"/>
              <a:t>static</a:t>
            </a:r>
            <a:endParaRPr lang="en-US" altLang="zh-CN"/>
          </a:p>
          <a:p>
            <a:pPr lvl="1"/>
            <a:r>
              <a:rPr lang="en-US" altLang="zh-CN"/>
              <a:t>const</a:t>
            </a:r>
            <a:endParaRPr lang="en-US" altLang="zh-CN"/>
          </a:p>
          <a:p>
            <a:pPr lvl="1"/>
            <a:r>
              <a:rPr lang="en-US" altLang="zh-CN"/>
              <a:t>mutable</a:t>
            </a:r>
            <a:endParaRPr lang="en-US" altLang="zh-CN"/>
          </a:p>
          <a:p>
            <a:pPr lvl="1"/>
            <a:r>
              <a:rPr lang="en-US" altLang="zh-CN"/>
              <a:t>using</a:t>
            </a:r>
            <a:endParaRPr lang="en-US" altLang="zh-CN"/>
          </a:p>
          <a:p>
            <a:pPr lvl="1"/>
            <a:r>
              <a:rPr lang="en-US" altLang="zh-CN"/>
              <a:t>friend</a:t>
            </a:r>
            <a:endParaRPr lang="en-US" altLang="zh-CN"/>
          </a:p>
          <a:p>
            <a:pPr lvl="1"/>
            <a:r>
              <a:rPr lang="en-US" altLang="zh-CN"/>
              <a:t>delete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Polymorphism - The problem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8450" y="1203960"/>
            <a:ext cx="874776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5267325"/>
            <a:ext cx="10968990" cy="982345"/>
          </a:xfrm>
        </p:spPr>
        <p:txBody>
          <a:bodyPr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zh-CN" altLang="en-US"/>
              <a:t> keyword is </a:t>
            </a:r>
            <a:r>
              <a:rPr lang="zh-CN" altLang="en-US" u="sng"/>
              <a:t>not</a:t>
            </a:r>
            <a:r>
              <a:rPr lang="zh-CN" altLang="en-US"/>
              <a:t> </a:t>
            </a:r>
            <a:r>
              <a:rPr lang="zh-CN" altLang="en-US" i="1"/>
              <a:t>necessary</a:t>
            </a:r>
            <a:r>
              <a:rPr lang="zh-CN" altLang="en-US"/>
              <a:t> in </a:t>
            </a:r>
            <a:r>
              <a:rPr lang="zh-CN" altLang="en-US" u="sng"/>
              <a:t>derived</a:t>
            </a:r>
            <a:r>
              <a:rPr lang="zh-CN" altLang="en-US"/>
              <a:t> classes, but it improves </a:t>
            </a:r>
            <a:r>
              <a:rPr lang="zh-CN" altLang="en-US" i="1"/>
              <a:t>readability</a:t>
            </a:r>
            <a:r>
              <a:rPr lang="zh-CN" altLang="en-US"/>
              <a:t> and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clearly advertises the fact to the user that the function is virtual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Polymorphism - virtual method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2355" y="1019810"/>
            <a:ext cx="8315960" cy="3766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When virtual works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4110" y="1128395"/>
            <a:ext cx="890714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Polymorphism Dynamic Behavior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2380" y="1292860"/>
            <a:ext cx="912749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430145"/>
            <a:ext cx="10968990" cy="3819525"/>
          </a:xfrm>
        </p:spPr>
        <p:txBody>
          <a:bodyPr/>
          <a:p>
            <a:pPr marL="0" indent="0">
              <a:buNone/>
            </a:pPr>
            <a:r>
              <a:rPr lang="zh-CN" altLang="en-US"/>
              <a:t>A </a:t>
            </a:r>
            <a:r>
              <a:rPr lang="zh-CN" altLang="en-US" i="1"/>
              <a:t>virtual table</a:t>
            </a:r>
            <a:r>
              <a:rPr lang="zh-CN" altLang="en-US"/>
              <a:t> contains one entry for each</a:t>
            </a:r>
            <a:r>
              <a:rPr lang="zh-CN" altLang="en-US">
                <a:highlight>
                  <a:srgbClr val="C0C0C0"/>
                </a:highlight>
              </a:rPr>
              <a:t> virtual </a:t>
            </a:r>
            <a:r>
              <a:rPr lang="zh-CN" altLang="en-US"/>
              <a:t>function that can be called by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objects of the class. Each entry in this table is simply a function pointer that points to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i="1"/>
              <a:t>most-derived</a:t>
            </a:r>
            <a:r>
              <a:rPr lang="zh-CN" altLang="en-US"/>
              <a:t> function accessible by that class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compiler adds a </a:t>
            </a:r>
            <a:r>
              <a:rPr lang="zh-CN" altLang="en-US" i="1"/>
              <a:t>hidden</a:t>
            </a:r>
            <a:r>
              <a:rPr lang="zh-CN" altLang="en-US"/>
              <a:t> pointer to the base class which</a:t>
            </a:r>
            <a:r>
              <a:rPr lang="en-US" altLang="zh-CN"/>
              <a:t> points to the virtual table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for that class (</a:t>
            </a:r>
            <a:r>
              <a:rPr lang="en-US" altLang="zh-CN">
                <a:highlight>
                  <a:srgbClr val="C0C0C0"/>
                </a:highlight>
              </a:rPr>
              <a:t>sizeof</a:t>
            </a:r>
            <a:r>
              <a:rPr lang="en-US" altLang="zh-CN"/>
              <a:t> considers the vtable pointer)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Virtual Table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35715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vtable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The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virtual table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(vtable) is a lookup table of functions used to resolve function calls and support </a:t>
                      </a:r>
                      <a:r>
                        <a:rPr lang="en-US" sz="2000" b="1" i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dynamic dispatch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(late binding)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Virtual Table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5315" y="1136015"/>
            <a:ext cx="1095438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86370" cy="705485"/>
          </a:xfrm>
        </p:spPr>
        <p:txBody>
          <a:bodyPr>
            <a:normAutofit/>
          </a:bodyPr>
          <a:p>
            <a:r>
              <a:rPr lang="zh-CN" altLang="en-US"/>
              <a:t>Does the vtable really exist? (answer: YES)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030" y="987425"/>
            <a:ext cx="10688320" cy="4759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8030" y="58972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Lesson learned: Never use malloc in C++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805" y="95827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zh-CN" altLang="en-US"/>
              <a:t> classes allocate one extra pointer (hidden)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Virtual Method Notes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2203450"/>
            <a:ext cx="8731250" cy="2745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58165" y="2581275"/>
            <a:ext cx="10968990" cy="3959860"/>
          </a:xfrm>
        </p:spPr>
        <p:txBody>
          <a:bodyPr/>
          <a:p>
            <a:pPr marL="0" indent="0">
              <a:buNone/>
            </a:pPr>
            <a:r>
              <a:rPr lang="zh-CN" altLang="en-US"/>
              <a:t>It forces the compiler to check the base class to see if there is a </a:t>
            </a: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zh-CN" altLang="en-US"/>
              <a:t> function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with this </a:t>
            </a:r>
            <a:r>
              <a:rPr lang="zh-CN" altLang="en-US" u="sng"/>
              <a:t>exact</a:t>
            </a:r>
            <a:r>
              <a:rPr lang="zh-CN" altLang="en-US"/>
              <a:t> signature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override</a:t>
            </a:r>
            <a:r>
              <a:rPr lang="zh-CN" altLang="en-US"/>
              <a:t> implies </a:t>
            </a: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zh-CN" altLang="en-US"/>
              <a:t> ( </a:t>
            </a: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zh-CN" altLang="en-US"/>
              <a:t> should be omitted)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6491605" cy="705485"/>
          </a:xfrm>
        </p:spPr>
        <p:txBody>
          <a:bodyPr/>
          <a:p>
            <a:r>
              <a:rPr lang="zh-CN" altLang="en-US"/>
              <a:t>override Keyword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58235" y="1127180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override Keyword ( C++11 )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The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override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keyword ensures that the function is virtual and is </a:t>
                      </a:r>
                      <a:r>
                        <a:rPr lang="en-US" sz="2000" b="1" u="sng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overriding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a virtual function from a base class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override Keyword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6760" y="1243330"/>
            <a:ext cx="1069086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Class Keywords——this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</p:nvPr>
        </p:nvGraphicFramePr>
        <p:xfrm>
          <a:off x="608400" y="1205920"/>
          <a:ext cx="1096899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this</a:t>
                      </a:r>
                      <a:endParaRPr lang="en-US" altLang="zh-CN"/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solidFill>
                            <a:srgbClr val="2F250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Every object has access to its own address through the const pointer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this</a:t>
                      </a:r>
                      <a:endParaRPr lang="en-US" sz="2000" b="1" spc="300">
                        <a:solidFill>
                          <a:srgbClr val="0070C0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8330" y="2247900"/>
            <a:ext cx="1097026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sz="2000" spc="300">
                <a:solidFill>
                  <a:srgbClr val="2F2500"/>
                </a:solidFill>
                <a:uFillTx/>
                <a:latin typeface="Times New Roman" panose="02020603050405020304" charset="0"/>
                <a:ea typeface="方正粗金陵简体" panose="02000000000000000000" charset="-122"/>
                <a:cs typeface="+mj-cs"/>
              </a:rPr>
              <a:t>Explicit usage is not mandatory (and not suggested) </a:t>
            </a:r>
            <a:endParaRPr lang="en-US" sz="2000" spc="300">
              <a:solidFill>
                <a:srgbClr val="2F2500"/>
              </a:solidFill>
              <a:uFillTx/>
              <a:latin typeface="Times New Roman" panose="02020603050405020304" charset="0"/>
              <a:ea typeface="方正粗金陵简体" panose="02000000000000000000" charset="-122"/>
              <a:cs typeface="+mj-cs"/>
            </a:endParaRPr>
          </a:p>
          <a:p>
            <a:pPr>
              <a:lnSpc>
                <a:spcPct val="130000"/>
              </a:lnSpc>
            </a:pPr>
            <a:r>
              <a:rPr lang="en-US" sz="2000" spc="300">
                <a:solidFill>
                  <a:srgbClr val="2F2500"/>
                </a:solidFill>
                <a:highlight>
                  <a:srgbClr val="C0C0C0"/>
                </a:highlight>
                <a:uFillTx/>
                <a:latin typeface="Times New Roman" panose="02020603050405020304" charset="0"/>
                <a:ea typeface="方正粗金陵简体" panose="02000000000000000000" charset="-122"/>
                <a:cs typeface="+mj-cs"/>
              </a:rPr>
              <a:t>this</a:t>
            </a:r>
            <a:r>
              <a:rPr lang="en-US" sz="2000" spc="300">
                <a:solidFill>
                  <a:srgbClr val="2F2500"/>
                </a:solidFill>
                <a:uFillTx/>
                <a:latin typeface="Times New Roman" panose="02020603050405020304" charset="0"/>
                <a:ea typeface="方正粗金陵简体" panose="02000000000000000000" charset="-122"/>
                <a:cs typeface="+mj-cs"/>
              </a:rPr>
              <a:t> is necessary when:</a:t>
            </a:r>
            <a:endParaRPr lang="en-US" sz="2000" spc="300">
              <a:solidFill>
                <a:srgbClr val="2F2500"/>
              </a:solidFill>
              <a:uFillTx/>
              <a:latin typeface="Times New Roman" panose="02020603050405020304" charset="0"/>
              <a:ea typeface="方正粗金陵简体" panose="02000000000000000000" charset="-122"/>
              <a:cs typeface="+mj-cs"/>
            </a:endParaRPr>
          </a:p>
          <a:p>
            <a:pPr>
              <a:lnSpc>
                <a:spcPct val="130000"/>
              </a:lnSpc>
            </a:pPr>
            <a:r>
              <a:rPr lang="en-US" sz="2000" spc="300">
                <a:solidFill>
                  <a:srgbClr val="2F2500"/>
                </a:solidFill>
                <a:uFillTx/>
                <a:latin typeface="Times New Roman" panose="02020603050405020304" charset="0"/>
                <a:ea typeface="方正粗金陵简体" panose="02000000000000000000" charset="-122"/>
                <a:cs typeface="+mj-cs"/>
              </a:rPr>
              <a:t>• The name of a local variable is equal to some member name</a:t>
            </a:r>
            <a:endParaRPr lang="en-US" sz="2000" spc="300">
              <a:solidFill>
                <a:srgbClr val="2F2500"/>
              </a:solidFill>
              <a:uFillTx/>
              <a:latin typeface="Times New Roman" panose="02020603050405020304" charset="0"/>
              <a:ea typeface="方正粗金陵简体" panose="02000000000000000000" charset="-122"/>
              <a:cs typeface="+mj-cs"/>
            </a:endParaRPr>
          </a:p>
          <a:p>
            <a:pPr>
              <a:lnSpc>
                <a:spcPct val="130000"/>
              </a:lnSpc>
            </a:pPr>
            <a:r>
              <a:rPr lang="en-US" sz="2000" spc="300">
                <a:solidFill>
                  <a:srgbClr val="2F2500"/>
                </a:solidFill>
                <a:uFillTx/>
                <a:latin typeface="Times New Roman" panose="02020603050405020304" charset="0"/>
                <a:ea typeface="方正粗金陵简体" panose="02000000000000000000" charset="-122"/>
                <a:cs typeface="+mj-cs"/>
              </a:rPr>
              <a:t>• Return reference to the calling object</a:t>
            </a:r>
            <a:endParaRPr lang="en-US" sz="2000" spc="300">
              <a:solidFill>
                <a:srgbClr val="2F2500"/>
              </a:solidFill>
              <a:uFillTx/>
              <a:latin typeface="Times New Roman" panose="02020603050405020304" charset="0"/>
              <a:ea typeface="方正粗金陵简体" panose="02000000000000000000" charset="-122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8210" y="4112260"/>
            <a:ext cx="9095105" cy="22561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final Keyword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58235" y="1127180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final Keyword ( C++11 )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The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final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keyword prevents inheriting from classes or overriding methods in derived classes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60195" y="2508885"/>
            <a:ext cx="9064625" cy="37407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4338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All classes with at least one </a:t>
            </a: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zh-CN" altLang="en-US"/>
              <a:t> method should declare a </a:t>
            </a:r>
            <a:r>
              <a:rPr lang="zh-CN" altLang="en-US">
                <a:highlight>
                  <a:srgbClr val="C0C0C0"/>
                </a:highlight>
              </a:rPr>
              <a:t>virtual</a:t>
            </a:r>
            <a:r>
              <a:rPr lang="en-US" altLang="zh-CN"/>
              <a:t> </a:t>
            </a:r>
            <a:r>
              <a:rPr lang="zh-CN" altLang="en-US"/>
              <a:t>destructor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Virtual Methods (Common Error 1)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957070"/>
            <a:ext cx="8969375" cy="3983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1"/>
              <a:t>Do not call virtual methods in constructor and destructor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i="1"/>
              <a:t>Constructor</a:t>
            </a:r>
            <a:r>
              <a:rPr lang="zh-CN" altLang="en-US"/>
              <a:t>: The derived class is not ready until constructor is completed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i="1"/>
              <a:t>Destructor</a:t>
            </a:r>
            <a:r>
              <a:rPr lang="zh-CN" altLang="en-US"/>
              <a:t>: The derived class is already destroyed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Virtual Methods (Common Error 2)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5795" y="3114040"/>
            <a:ext cx="7780655" cy="31356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322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Do not use default parameters in virtual methods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Default parameters are </a:t>
            </a:r>
            <a:r>
              <a:rPr lang="zh-CN" altLang="en-US" u="sng"/>
              <a:t>not</a:t>
            </a:r>
            <a:r>
              <a:rPr lang="zh-CN" altLang="en-US"/>
              <a:t> inherited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Virtual Methods (Common Error 3)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388235"/>
            <a:ext cx="7576185" cy="3670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666365"/>
            <a:ext cx="10968990" cy="3583305"/>
          </a:xfrm>
        </p:spPr>
        <p:txBody>
          <a:bodyPr/>
          <a:p>
            <a:pPr marL="0" indent="0">
              <a:buNone/>
            </a:pPr>
            <a:r>
              <a:rPr lang="zh-CN" altLang="en-US"/>
              <a:t>Pure virtual functions can </a:t>
            </a:r>
            <a:r>
              <a:rPr lang="zh-CN" altLang="en-US" u="sng"/>
              <a:t>have</a:t>
            </a:r>
            <a:r>
              <a:rPr lang="zh-CN" altLang="en-US"/>
              <a:t> or </a:t>
            </a:r>
            <a:r>
              <a:rPr lang="zh-CN" altLang="en-US" u="sng"/>
              <a:t>not have</a:t>
            </a:r>
            <a:r>
              <a:rPr lang="zh-CN" altLang="en-US"/>
              <a:t> a body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Pure Virtual Method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58235" y="1127180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Pure Virtual Method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A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pure virtual method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is a function that </a:t>
                      </a:r>
                      <a:r>
                        <a:rPr lang="en-US" sz="2000" b="1" u="sng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must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be implemented in derived classes (concrete implementation)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3319780"/>
            <a:ext cx="8715375" cy="28663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2654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A class with one </a:t>
            </a:r>
            <a:r>
              <a:rPr lang="zh-CN" altLang="en-US" i="1"/>
              <a:t>pure virtual</a:t>
            </a:r>
            <a:r>
              <a:rPr lang="zh-CN" altLang="en-US"/>
              <a:t> </a:t>
            </a:r>
            <a:r>
              <a:rPr lang="zh-CN" altLang="en-US" i="1"/>
              <a:t>function</a:t>
            </a:r>
            <a:r>
              <a:rPr lang="zh-CN" altLang="en-US"/>
              <a:t> cannot be instantiated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Pure Virtual Method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825625"/>
            <a:ext cx="8099425" cy="4101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017270"/>
            <a:ext cx="10968990" cy="1594485"/>
          </a:xfrm>
        </p:spPr>
        <p:txBody>
          <a:bodyPr/>
          <a:p>
            <a:pPr marL="0" indent="0">
              <a:buNone/>
            </a:pPr>
            <a:r>
              <a:rPr lang="zh-CN" altLang="en-US"/>
              <a:t>• A class is </a:t>
            </a:r>
            <a:r>
              <a:rPr lang="zh-CN" altLang="en-US" b="1"/>
              <a:t>interface</a:t>
            </a:r>
            <a:r>
              <a:rPr lang="zh-CN" altLang="en-US"/>
              <a:t> if it has </a:t>
            </a:r>
            <a:r>
              <a:rPr lang="zh-CN" altLang="en-US" u="sng"/>
              <a:t>only</a:t>
            </a:r>
            <a:r>
              <a:rPr lang="zh-CN" altLang="en-US"/>
              <a:t> pure virtual functions and optionally (</a:t>
            </a:r>
            <a:r>
              <a:rPr lang="zh-CN" altLang="en-US" i="1"/>
              <a:t>suggested</a:t>
            </a:r>
            <a:r>
              <a:rPr lang="zh-CN" altLang="en-US"/>
              <a:t>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 virtual destructor. Interfaces do not have implementation or data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A class is </a:t>
            </a:r>
            <a:r>
              <a:rPr lang="zh-CN" altLang="en-US" b="1"/>
              <a:t>abstract</a:t>
            </a:r>
            <a:r>
              <a:rPr lang="zh-CN" altLang="en-US"/>
              <a:t> if it has </a:t>
            </a:r>
            <a:r>
              <a:rPr lang="zh-CN" altLang="en-US" u="sng"/>
              <a:t>at least</a:t>
            </a:r>
            <a:r>
              <a:rPr lang="zh-CN" altLang="en-US"/>
              <a:t> one pure virtual function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Abstract Class and Interface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3775" y="3033395"/>
            <a:ext cx="8553450" cy="3206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239770"/>
            <a:ext cx="10968990" cy="3009900"/>
          </a:xfrm>
        </p:spPr>
        <p:txBody>
          <a:bodyPr/>
          <a:p>
            <a:pPr marL="0" indent="0">
              <a:buNone/>
            </a:pPr>
            <a:r>
              <a:rPr lang="zh-CN" altLang="en-US"/>
              <a:t>• A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member function can </a:t>
            </a:r>
            <a:r>
              <a:rPr lang="zh-CN" altLang="en-US" u="sng"/>
              <a:t>only</a:t>
            </a:r>
            <a:r>
              <a:rPr lang="zh-CN" altLang="en-US"/>
              <a:t> access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class members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A non-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member function can access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class members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Non-const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data members </a:t>
            </a:r>
            <a:r>
              <a:rPr lang="zh-CN" altLang="en-US" u="sng"/>
              <a:t>cannot</a:t>
            </a:r>
            <a:r>
              <a:rPr lang="zh-CN" altLang="en-US"/>
              <a:t> be directly initialized inline (see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Translation Units lecture)...before C++17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 Keywords——static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08400" y="1205920"/>
          <a:ext cx="10968990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static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The keyword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static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declares members (fields or methods) that are not bound to class instances. A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static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member is shared by </a:t>
                      </a:r>
                      <a:r>
                        <a:rPr lang="en-US" sz="2000" b="1" u="sng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all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objects of the class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969010"/>
            <a:ext cx="3131185" cy="521335"/>
          </a:xfrm>
        </p:spPr>
        <p:txBody>
          <a:bodyPr/>
          <a:p>
            <a:pPr marL="0" indent="0">
              <a:buNone/>
            </a:pPr>
            <a:r>
              <a:rPr lang="zh-CN" altLang="en-US"/>
              <a:t>Mutable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members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Class Keywords——static-Initialization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3590925"/>
            <a:ext cx="3131185" cy="521335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Constant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members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4845" y="1612265"/>
            <a:ext cx="7573645" cy="171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4845" y="4288790"/>
            <a:ext cx="10668635" cy="16687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Class Keywords——static-Example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0295" y="1136015"/>
            <a:ext cx="945832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 Keywords——const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608400" y="1204015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Const member functions</a:t>
                      </a:r>
                      <a:endParaRPr lang="en-US" altLang="zh-CN"/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Const member functions (inspectors or observer) are functions marked with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const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that are not allowed to change the object state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7695" y="2690495"/>
            <a:ext cx="109696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Member functions without a 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uFillTx/>
              </a:rPr>
              <a:t>const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suffix are called non-const member functions or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mutators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. The compiler prevents from inadvertently mutating/changing the data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members of observer functions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3851910"/>
            <a:ext cx="8280400" cy="2118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805" y="1049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>
                <a:solidFill>
                  <a:srgbClr val="0070C0"/>
                </a:solidFill>
                <a:highlight>
                  <a:srgbClr val="C0C0C0"/>
                </a:highlight>
              </a:rPr>
              <a:t>const</a:t>
            </a:r>
            <a:r>
              <a:rPr lang="zh-CN" altLang="en-US"/>
              <a:t> keyword is part of the functions signature. Therefore a class can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implement two similar methods, one which is called when the object is </a:t>
            </a:r>
            <a:r>
              <a:rPr lang="zh-CN" altLang="en-US">
                <a:solidFill>
                  <a:srgbClr val="0070C0"/>
                </a:solidFill>
                <a:highlight>
                  <a:srgbClr val="C0C0C0"/>
                </a:highlight>
              </a:rPr>
              <a:t>const</a:t>
            </a:r>
            <a:r>
              <a:rPr lang="zh-CN" altLang="en-US"/>
              <a:t> , and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one that is not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Class Keywords——const </a:t>
            </a:r>
            <a:r>
              <a:rPr lang="zh-CN" altLang="en-US"/>
              <a:t>Overloading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2350" y="2587625"/>
            <a:ext cx="7909560" cy="3655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878965"/>
            <a:ext cx="10968990" cy="2945765"/>
          </a:xfrm>
        </p:spPr>
        <p:txBody>
          <a:bodyPr/>
          <a:p>
            <a:pPr marL="0" indent="0">
              <a:buNone/>
            </a:pPr>
            <a:r>
              <a:rPr lang="zh-CN" altLang="en-US"/>
              <a:t>Constant references or pointers to objects cannot modify objects in any way, </a:t>
            </a:r>
            <a:r>
              <a:rPr lang="zh-CN" altLang="en-US" u="sng"/>
              <a:t>except</a:t>
            </a:r>
            <a:r>
              <a:rPr lang="zh-CN" altLang="en-US"/>
              <a:t> for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data members marked </a:t>
            </a:r>
            <a:r>
              <a:rPr lang="zh-CN" altLang="en-US">
                <a:solidFill>
                  <a:srgbClr val="0070C0"/>
                </a:solidFill>
                <a:highlight>
                  <a:srgbClr val="C0C0C0"/>
                </a:highlight>
              </a:rPr>
              <a:t>mutable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It is particularly useful if most of the members should be constant but a few need to be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modified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i="1"/>
              <a:t>Conceptually, </a:t>
            </a:r>
            <a:r>
              <a:rPr lang="zh-CN" altLang="en-US" i="1">
                <a:solidFill>
                  <a:srgbClr val="0070C0"/>
                </a:solidFill>
                <a:highlight>
                  <a:srgbClr val="C0C0C0"/>
                </a:highlight>
              </a:rPr>
              <a:t>mutable</a:t>
            </a:r>
            <a:r>
              <a:rPr lang="zh-CN" altLang="en-US" i="1"/>
              <a:t> members should not change anything that can be retrieved from</a:t>
            </a:r>
            <a:endParaRPr lang="zh-CN" altLang="en-US" i="1"/>
          </a:p>
          <a:p>
            <a:pPr marL="0" indent="0">
              <a:buNone/>
            </a:pPr>
            <a:r>
              <a:rPr lang="zh-CN" altLang="en-US" i="1"/>
              <a:t>the class interface</a:t>
            </a:r>
            <a:endParaRPr lang="zh-CN" altLang="en-US" i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Class Keywords——</a:t>
            </a:r>
            <a:r>
              <a:rPr lang="zh-CN" altLang="en-US"/>
              <a:t>mutable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35715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mutable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mutable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members of </a:t>
                      </a:r>
                      <a:r>
                        <a:rPr lang="en-US" sz="2000" b="1" i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const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class instances are modifiable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70305" y="4687570"/>
            <a:ext cx="9231630" cy="19030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  <p:tag name="KSO_WM_UNIT_PLACING_PICTURE_USER_VIEWPORT" val="{&quot;height&quot;:5280,&quot;width&quot;:21285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7380</Words>
  <Application>WPS 演示</Application>
  <PresentationFormat>宽屏</PresentationFormat>
  <Paragraphs>311</Paragraphs>
  <Slides>37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Lecture8 Template Functions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Class Keywords——friend</vt:lpstr>
      <vt:lpstr>PowerPoint 演示文稿</vt:lpstr>
      <vt:lpstr>Class Keywords——friend</vt:lpstr>
      <vt:lpstr>PowerPoint 演示文稿</vt:lpstr>
      <vt:lpstr>Polymorphism</vt:lpstr>
      <vt:lpstr>Polymorphism vs. Overloading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灬谁唤醒了一世凄凉1374136491</cp:lastModifiedBy>
  <cp:revision>276</cp:revision>
  <dcterms:created xsi:type="dcterms:W3CDTF">2019-06-19T02:08:00Z</dcterms:created>
  <dcterms:modified xsi:type="dcterms:W3CDTF">2023-04-22T10:02:46Z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6955FAFFA29245018A71943C9E250681</vt:lpwstr>
  </property>
</Properties>
</file>